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5"/>
  </p:notesMasterIdLst>
  <p:sldIdLst>
    <p:sldId id="288" r:id="rId2"/>
    <p:sldId id="370" r:id="rId3"/>
    <p:sldId id="412" r:id="rId4"/>
    <p:sldId id="422" r:id="rId5"/>
    <p:sldId id="413" r:id="rId6"/>
    <p:sldId id="416" r:id="rId7"/>
    <p:sldId id="443" r:id="rId8"/>
    <p:sldId id="418" r:id="rId9"/>
    <p:sldId id="420" r:id="rId10"/>
    <p:sldId id="419" r:id="rId11"/>
    <p:sldId id="424" r:id="rId12"/>
    <p:sldId id="425" r:id="rId13"/>
    <p:sldId id="426" r:id="rId14"/>
    <p:sldId id="432" r:id="rId15"/>
    <p:sldId id="437" r:id="rId16"/>
    <p:sldId id="429" r:id="rId17"/>
    <p:sldId id="434" r:id="rId18"/>
    <p:sldId id="436" r:id="rId19"/>
    <p:sldId id="444" r:id="rId20"/>
    <p:sldId id="439" r:id="rId21"/>
    <p:sldId id="440" r:id="rId22"/>
    <p:sldId id="442" r:id="rId23"/>
    <p:sldId id="445" r:id="rId24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98964" autoAdjust="0"/>
  </p:normalViewPr>
  <p:slideViewPr>
    <p:cSldViewPr>
      <p:cViewPr varScale="1">
        <p:scale>
          <a:sx n="116" d="100"/>
          <a:sy n="116" d="100"/>
        </p:scale>
        <p:origin x="147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5825E-8F97-48B9-88CE-3636B55D1FFA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94A90-2F68-4E1C-8C19-05A4DF2E0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48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1CD44-7E6B-4B91-8C35-89981B009587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889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1CD44-7E6B-4B91-8C35-89981B009587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3744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1CD44-7E6B-4B91-8C35-89981B009587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683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1CD44-7E6B-4B91-8C35-89981B009587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5847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1CD44-7E6B-4B91-8C35-89981B009587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9266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1CD44-7E6B-4B91-8C35-89981B009587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9266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1CD44-7E6B-4B91-8C35-89981B009587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683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1CD44-7E6B-4B91-8C35-89981B009587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0687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1CD44-7E6B-4B91-8C35-89981B009587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0687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1CD44-7E6B-4B91-8C35-89981B009587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37442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1CD44-7E6B-4B91-8C35-89981B009587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683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1CD44-7E6B-4B91-8C35-89981B009587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96245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1CD44-7E6B-4B91-8C35-89981B009587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6830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1CD44-7E6B-4B91-8C35-89981B009587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6830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1CD44-7E6B-4B91-8C35-89981B009587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6830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1CD44-7E6B-4B91-8C35-89981B009587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7295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1CD44-7E6B-4B91-8C35-89981B009587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3090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1CD44-7E6B-4B91-8C35-89981B009587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8571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1CD44-7E6B-4B91-8C35-89981B009587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7893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1CD44-7E6B-4B91-8C35-89981B009587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338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1CD44-7E6B-4B91-8C35-89981B009587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5520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1CD44-7E6B-4B91-8C35-89981B009587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5520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1CD44-7E6B-4B91-8C35-89981B009587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5275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A1AE-6FFE-4116-90AB-167172575CA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35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F0B2-7F18-404F-93D4-799DA90DE39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81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038B-8F6B-4174-A1E4-B9D9A8F23BD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687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23A1E-6500-4B9A-B35E-11F2B0C05E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390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F1D0-7916-45C9-B8E2-FE3D68E107D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15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AC1AC-2D00-4838-B4C2-FACBEF5B663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851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1C3C-CE43-4998-A6F4-C5327BF39E3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6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73616-4361-4F69-8DD0-158B1FE469D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865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E321A-F39B-419E-B4D1-DB01EC2725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064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C003C-030B-4A56-9D6A-0738BF35BF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338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8482-120C-4B3C-9836-759E326A0F6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525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B40DF-00CF-4FFA-A671-EFD69869A95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38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.gif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.gif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3.gif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3.gif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3.gif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10" y="513757"/>
            <a:ext cx="912738" cy="154709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10162" y="5157191"/>
            <a:ext cx="18473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4436" y="3492412"/>
            <a:ext cx="9144000" cy="1232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 smtClean="0"/>
              <a:t>Опыт </a:t>
            </a:r>
            <a:r>
              <a:rPr lang="ru-RU" sz="2400" b="1" dirty="0"/>
              <a:t>реализации </a:t>
            </a:r>
          </a:p>
          <a:p>
            <a:r>
              <a:rPr lang="ru-RU" sz="2400" b="1" dirty="0"/>
              <a:t>Губернаторского проекта «</a:t>
            </a:r>
            <a:r>
              <a:rPr lang="ru-RU" sz="2400" b="1" dirty="0" err="1"/>
              <a:t>СОдействие</a:t>
            </a:r>
            <a:r>
              <a:rPr lang="ru-RU" sz="2400" b="1" dirty="0"/>
              <a:t>» </a:t>
            </a:r>
            <a:endParaRPr lang="ru-RU" sz="2400" b="1" dirty="0" smtClean="0"/>
          </a:p>
          <a:p>
            <a:r>
              <a:rPr lang="ru-RU" sz="2000" dirty="0"/>
              <a:t>(государственная программа «Поддержка инициатив населения </a:t>
            </a:r>
          </a:p>
          <a:p>
            <a:r>
              <a:rPr lang="ru-RU" sz="2000" dirty="0"/>
              <a:t>в муниципальных образованиях» на 2017-2025гг.) </a:t>
            </a:r>
          </a:p>
          <a:p>
            <a:r>
              <a:rPr lang="ru-RU" sz="2400" b="1" dirty="0" smtClean="0">
                <a:cs typeface="Times New Roman" panose="02020603050405020304" pitchFamily="18" charset="0"/>
              </a:rPr>
              <a:t>в Кировском внутригородском районе </a:t>
            </a:r>
          </a:p>
          <a:p>
            <a:r>
              <a:rPr lang="ru-RU" sz="2500" b="1" dirty="0" smtClean="0"/>
              <a:t>городского </a:t>
            </a:r>
            <a:r>
              <a:rPr lang="ru-RU" sz="2500" b="1" dirty="0"/>
              <a:t>округа Самара </a:t>
            </a:r>
            <a:r>
              <a:rPr lang="ru-RU" sz="2500" b="1" dirty="0" smtClean="0"/>
              <a:t>в 2019 и 2020 году</a:t>
            </a: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-1" y="2348880"/>
            <a:ext cx="9144001" cy="684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500" cap="all" dirty="0"/>
              <a:t>Инициативное бюджетирование</a:t>
            </a:r>
            <a:endParaRPr lang="ru-RU" sz="2500" cap="all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00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0" y="95437"/>
            <a:ext cx="594756" cy="100811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268760"/>
            <a:ext cx="9144000" cy="0"/>
          </a:xfrm>
          <a:prstGeom prst="line">
            <a:avLst/>
          </a:prstGeom>
          <a:ln w="63500">
            <a:solidFill>
              <a:schemeClr val="bg1"/>
            </a:solidFill>
          </a:ln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2604" y="1412776"/>
            <a:ext cx="2958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Было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21346" y="1412776"/>
            <a:ext cx="5299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Стало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pic>
        <p:nvPicPr>
          <p:cNvPr id="19" name="Picture 5" descr="F:\Тимофеева\! Содействие\2019 СОдействие\8-Площадка для выгула собак+\фото\viber image-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60" y="1773044"/>
            <a:ext cx="2831637" cy="212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F:\Тимофеева\! Содействие\2019 СОдействие\8-Площадка для выгула собак+\фото\viber image 2019-02-07 , 09.51.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04" y="4015653"/>
            <a:ext cx="2833908" cy="212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KGS\!СОдействие\СОдействие 2018-2019\Заявки\8-Площадка для выгула собак+\фото\20190912_17543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r="2674"/>
          <a:stretch/>
        </p:blipFill>
        <p:spPr bwMode="auto">
          <a:xfrm>
            <a:off x="3321346" y="1777217"/>
            <a:ext cx="5548334" cy="436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03648" y="332656"/>
            <a:ext cx="7560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Площадка для выгула собак в проекте «</a:t>
            </a:r>
            <a:r>
              <a:rPr lang="ru-RU" sz="2200" b="1" dirty="0" err="1" smtClean="0"/>
              <a:t>СОдействие</a:t>
            </a:r>
            <a:r>
              <a:rPr lang="ru-RU" sz="2200" b="1" dirty="0" smtClean="0"/>
              <a:t>»</a:t>
            </a:r>
          </a:p>
          <a:p>
            <a:r>
              <a:rPr lang="ru-RU" sz="2200" b="1" dirty="0" smtClean="0"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736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0" y="95437"/>
            <a:ext cx="594756" cy="100811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268760"/>
            <a:ext cx="9144000" cy="0"/>
          </a:xfrm>
          <a:prstGeom prst="line">
            <a:avLst/>
          </a:prstGeom>
          <a:ln w="63500">
            <a:solidFill>
              <a:schemeClr val="bg1"/>
            </a:solidFill>
          </a:ln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7"/>
          <a:stretch/>
        </p:blipFill>
        <p:spPr>
          <a:xfrm>
            <a:off x="6876256" y="4607329"/>
            <a:ext cx="1923450" cy="17815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2" b="15751"/>
          <a:stretch/>
        </p:blipFill>
        <p:spPr>
          <a:xfrm>
            <a:off x="2915816" y="4613334"/>
            <a:ext cx="1656184" cy="1732294"/>
          </a:xfrm>
          <a:prstGeom prst="rect">
            <a:avLst/>
          </a:prstGeom>
        </p:spPr>
      </p:pic>
      <p:pic>
        <p:nvPicPr>
          <p:cNvPr id="13" name="Picture 2" descr="20190912_1758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0" r="897"/>
          <a:stretch>
            <a:fillRect/>
          </a:stretch>
        </p:blipFill>
        <p:spPr bwMode="auto">
          <a:xfrm>
            <a:off x="251520" y="1556792"/>
            <a:ext cx="4287290" cy="284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:\KGS\!СОдействие\СОдействие 2018-2019\Заявки\8-Площадка для выгула собак+\фото\EDOftp2XUAE945M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6" b="4067"/>
          <a:stretch/>
        </p:blipFill>
        <p:spPr bwMode="auto">
          <a:xfrm>
            <a:off x="251520" y="4619226"/>
            <a:ext cx="2542958" cy="173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KGS\!СОдействие\СОдействие 2018-2019\Заявки\8-Площадка для выгула собак+\фото\20190912_17585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4" t="13817"/>
          <a:stretch/>
        </p:blipFill>
        <p:spPr bwMode="auto">
          <a:xfrm>
            <a:off x="4705631" y="4594594"/>
            <a:ext cx="2088233" cy="179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KGS\!СОдействие\СОдействие 2018-2019\Заявки\8-Площадка для выгула собак+\фото\20190912_17282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945" b="-19545"/>
          <a:stretch/>
        </p:blipFill>
        <p:spPr bwMode="auto">
          <a:xfrm>
            <a:off x="4788023" y="1556792"/>
            <a:ext cx="4011683" cy="339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403648" y="332656"/>
            <a:ext cx="7560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Площадка для выгула собак в проекте «</a:t>
            </a:r>
            <a:r>
              <a:rPr lang="ru-RU" sz="2200" b="1" dirty="0" err="1" smtClean="0"/>
              <a:t>СОдействие</a:t>
            </a:r>
            <a:r>
              <a:rPr lang="ru-RU" sz="2200" b="1" dirty="0" smtClean="0"/>
              <a:t>»</a:t>
            </a:r>
          </a:p>
          <a:p>
            <a:r>
              <a:rPr lang="ru-RU" sz="2200" b="1" dirty="0" smtClean="0"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740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303330"/>
            <a:ext cx="7560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Участие ТСЖ в проекте «</a:t>
            </a:r>
            <a:r>
              <a:rPr lang="ru-RU" sz="2200" b="1" dirty="0" err="1" smtClean="0"/>
              <a:t>СОдействие</a:t>
            </a:r>
            <a:r>
              <a:rPr lang="ru-RU" sz="2200" b="1" dirty="0" smtClean="0"/>
              <a:t>»</a:t>
            </a:r>
            <a:endParaRPr lang="ru-RU" sz="2200" b="1" dirty="0"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cs typeface="Times New Roman" panose="02020603050405020304" pitchFamily="18" charset="0"/>
              </a:rPr>
              <a:t>Ул. Стара-</a:t>
            </a:r>
            <a:r>
              <a:rPr lang="ru-RU" sz="2200" b="1" dirty="0" err="1" smtClean="0">
                <a:cs typeface="Times New Roman" panose="02020603050405020304" pitchFamily="18" charset="0"/>
              </a:rPr>
              <a:t>Загора</a:t>
            </a:r>
            <a:r>
              <a:rPr lang="ru-RU" sz="2200" b="1" dirty="0" smtClean="0">
                <a:cs typeface="Times New Roman" panose="02020603050405020304" pitchFamily="18" charset="0"/>
              </a:rPr>
              <a:t>, д. 142, 156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0" y="95437"/>
            <a:ext cx="594756" cy="100811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268760"/>
            <a:ext cx="9144000" cy="0"/>
          </a:xfrm>
          <a:prstGeom prst="line">
            <a:avLst/>
          </a:prstGeom>
          <a:ln w="63500">
            <a:solidFill>
              <a:schemeClr val="bg1"/>
            </a:solidFill>
          </a:ln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5535" y="1372092"/>
            <a:ext cx="3866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Б</a:t>
            </a:r>
            <a:r>
              <a:rPr lang="ru-RU" sz="1600" b="1" dirty="0" smtClean="0"/>
              <a:t>ыло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pic>
        <p:nvPicPr>
          <p:cNvPr id="4099" name="Picture 3" descr="F:\Тимофеева\Фото Содействие 2019\1 Старазагорская, ул. Стара - Загора 142\БЫЛО, Стара-Загора 142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" t="7711" r="7371" b="4003"/>
          <a:stretch/>
        </p:blipFill>
        <p:spPr bwMode="auto">
          <a:xfrm>
            <a:off x="446235" y="1727268"/>
            <a:ext cx="3498287" cy="260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Тимофеева\Фото Содействие 2019\1 Старазагорская, ул. Стара - Загора 142\БЫЛО, Стара-Загора 142 (3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3487" r="2655"/>
          <a:stretch/>
        </p:blipFill>
        <p:spPr bwMode="auto">
          <a:xfrm>
            <a:off x="446235" y="4446270"/>
            <a:ext cx="3498287" cy="207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093007" y="1367077"/>
            <a:ext cx="3866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Стало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pic>
        <p:nvPicPr>
          <p:cNvPr id="4106" name="Picture 10" descr="H:\KGS\Контракты\2019\МК 35-19 от 09.07.2019 Солнечная долина Содействие 5 млн\фото\Стара-Загора 142\Стало\EHz4jHBX0AEahN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/>
          <a:stretch/>
        </p:blipFill>
        <p:spPr bwMode="auto">
          <a:xfrm>
            <a:off x="4093007" y="1705631"/>
            <a:ext cx="4644230" cy="262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:\KGS\Контракты\2019\МК 35-19 от 09.07.2019 Солнечная долина Содействие 5 млн\фото\Стара-Загора 142\Стало\EFNqNq7X4AAjorC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" r="10418" b="26994"/>
          <a:stretch/>
        </p:blipFill>
        <p:spPr bwMode="auto">
          <a:xfrm>
            <a:off x="4093007" y="4446270"/>
            <a:ext cx="4644230" cy="207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40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303330"/>
            <a:ext cx="7560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Участие ТСЖ в проекте «</a:t>
            </a:r>
            <a:r>
              <a:rPr lang="ru-RU" sz="2200" b="1" dirty="0" err="1" smtClean="0"/>
              <a:t>СОдействие</a:t>
            </a:r>
            <a:r>
              <a:rPr lang="ru-RU" sz="2200" b="1" dirty="0" smtClean="0"/>
              <a:t>»</a:t>
            </a:r>
            <a:endParaRPr lang="ru-RU" sz="2200" b="1" dirty="0"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cs typeface="Times New Roman" panose="02020603050405020304" pitchFamily="18" charset="0"/>
              </a:rPr>
              <a:t>Пр. Кирова, д. 399 «Парковки вместо грязи»,  2019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0" y="95437"/>
            <a:ext cx="594756" cy="100811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268760"/>
            <a:ext cx="9144000" cy="0"/>
          </a:xfrm>
          <a:prstGeom prst="line">
            <a:avLst/>
          </a:prstGeom>
          <a:ln w="63500">
            <a:solidFill>
              <a:schemeClr val="bg1"/>
            </a:solidFill>
          </a:ln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7192" y="1422335"/>
            <a:ext cx="3866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Было 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1" y="1422335"/>
            <a:ext cx="4272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Стало 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/>
          <a:stretch/>
        </p:blipFill>
        <p:spPr>
          <a:xfrm>
            <a:off x="475002" y="1772816"/>
            <a:ext cx="3808966" cy="22133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t="10555" r="-1" b="18556"/>
          <a:stretch/>
        </p:blipFill>
        <p:spPr>
          <a:xfrm>
            <a:off x="4572000" y="1763619"/>
            <a:ext cx="4141132" cy="22005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" y="4161516"/>
            <a:ext cx="3811098" cy="21437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6" b="7500"/>
          <a:stretch/>
        </p:blipFill>
        <p:spPr>
          <a:xfrm>
            <a:off x="4572001" y="4153832"/>
            <a:ext cx="4141131" cy="214374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739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303330"/>
            <a:ext cx="7560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Участие ТСЖ в проекте «</a:t>
            </a:r>
            <a:r>
              <a:rPr lang="ru-RU" sz="2200" b="1" dirty="0" err="1" smtClean="0"/>
              <a:t>СОдействие</a:t>
            </a:r>
            <a:r>
              <a:rPr lang="ru-RU" sz="2200" b="1" dirty="0" smtClean="0"/>
              <a:t>»</a:t>
            </a:r>
            <a:endParaRPr lang="ru-RU" sz="2200" b="1" dirty="0"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cs typeface="Times New Roman" panose="02020603050405020304" pitchFamily="18" charset="0"/>
              </a:rPr>
              <a:t>Пр. Кирова, д. 399 «Спортплощадка», 2019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0" y="95437"/>
            <a:ext cx="594756" cy="100811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268760"/>
            <a:ext cx="9144000" cy="0"/>
          </a:xfrm>
          <a:prstGeom prst="line">
            <a:avLst/>
          </a:prstGeom>
          <a:ln w="63500">
            <a:solidFill>
              <a:schemeClr val="bg1"/>
            </a:solidFill>
          </a:ln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7192" y="1422335"/>
            <a:ext cx="3866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Было 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1" y="1422335"/>
            <a:ext cx="4272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Стало 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pic>
        <p:nvPicPr>
          <p:cNvPr id="5122" name="Picture 2" descr="F:\Тимофеева\Фото Содействие 2019\9 Спорт. пл., пр. Кирова 399\БЫЛО, пр. Кирова 399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"/>
          <a:stretch/>
        </p:blipFill>
        <p:spPr bwMode="auto">
          <a:xfrm>
            <a:off x="476890" y="1778487"/>
            <a:ext cx="3808965" cy="222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Тимофеева\Фото Содействие 2019\9 Спорт. пл., пр. Кирова 399\БЫЛО, пр. Кирова 3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90" y="4156025"/>
            <a:ext cx="3811099" cy="214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Тимофеева\Фото Содействие 2019\9 Спорт. пл., пр. Кирова 399\СТАЛО, пр. Кирова 39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9"/>
          <a:stretch/>
        </p:blipFill>
        <p:spPr bwMode="auto">
          <a:xfrm>
            <a:off x="4572000" y="1760889"/>
            <a:ext cx="4141131" cy="224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Тимофеева\Фото Содействие 2019\9 Спорт. пл., пр. Кирова 399\СТАЛО, пр. Кирова 399 (4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9" r="-361" b="3913"/>
          <a:stretch/>
        </p:blipFill>
        <p:spPr bwMode="auto">
          <a:xfrm>
            <a:off x="4572002" y="4156025"/>
            <a:ext cx="4141129" cy="214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914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0" y="95437"/>
            <a:ext cx="594756" cy="100811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268760"/>
            <a:ext cx="9144000" cy="0"/>
          </a:xfrm>
          <a:prstGeom prst="line">
            <a:avLst/>
          </a:prstGeom>
          <a:ln w="63500">
            <a:solidFill>
              <a:schemeClr val="bg1"/>
            </a:solidFill>
          </a:ln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14606" y="1453131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Стало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03648" y="343311"/>
            <a:ext cx="7560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Участие ТСЖ в проекте «</a:t>
            </a:r>
            <a:r>
              <a:rPr lang="ru-RU" sz="2200" b="1" dirty="0" err="1"/>
              <a:t>СОдействие</a:t>
            </a:r>
            <a:r>
              <a:rPr lang="ru-RU" sz="2200" b="1" dirty="0"/>
              <a:t>»</a:t>
            </a:r>
            <a:endParaRPr lang="ru-RU" sz="2200" b="1" dirty="0"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cs typeface="Times New Roman" panose="02020603050405020304" pitchFamily="18" charset="0"/>
              </a:rPr>
              <a:t>Пр. Кирова, д.307 </a:t>
            </a:r>
            <a:r>
              <a:rPr lang="ru-RU" sz="2200" b="1" dirty="0" smtClean="0"/>
              <a:t>«Цветники у дома</a:t>
            </a:r>
            <a:r>
              <a:rPr lang="ru-RU" sz="2200" b="1" smtClean="0"/>
              <a:t>», 2019</a:t>
            </a:r>
            <a:endParaRPr lang="ru-RU" sz="2200" b="1" dirty="0"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434262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Было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pic>
        <p:nvPicPr>
          <p:cNvPr id="8194" name="Picture 2" descr="F:\Тимофеева\Фото Содействие 2019\8 Цветники у дома, пр. Кирова 307\БЫЛО, пр. Кирова 3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" r="2552"/>
          <a:stretch/>
        </p:blipFill>
        <p:spPr bwMode="auto">
          <a:xfrm>
            <a:off x="309545" y="1873301"/>
            <a:ext cx="3936000" cy="231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Тимофеева\Фото Содействие 2019\8 Цветники у дома, пр. Кирова 307\БЫЛО, пр. Кирова 307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" t="914" r="2445" b="3232"/>
          <a:stretch/>
        </p:blipFill>
        <p:spPr bwMode="auto">
          <a:xfrm>
            <a:off x="309545" y="4286239"/>
            <a:ext cx="3936000" cy="224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Тимофеева\Фото Содействие 2019\8 Цветники у дома, пр. Кирова 307\СТАЛО, пр. Кирова 30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51"/>
          <a:stretch/>
        </p:blipFill>
        <p:spPr bwMode="auto">
          <a:xfrm>
            <a:off x="4414606" y="1872691"/>
            <a:ext cx="4432142" cy="276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F:\Тимофеева\Фото Содействие 2019\8 Цветники у дома, пр. Кирова 307\СТАЛО, пр. Кирова 307 (2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2" t="1" r="27380" b="21917"/>
          <a:stretch/>
        </p:blipFill>
        <p:spPr bwMode="auto">
          <a:xfrm>
            <a:off x="4379150" y="4736084"/>
            <a:ext cx="2251527" cy="179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F:\Тимофеева\Фото Содействие 2019\8 Цветники у дома, пр. Кирова 307\СТАЛО, пр. Кирова 307 (3)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r="3676" b="3954"/>
          <a:stretch/>
        </p:blipFill>
        <p:spPr bwMode="auto">
          <a:xfrm>
            <a:off x="6800868" y="4736063"/>
            <a:ext cx="204588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759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0C35D2B-E395-40D4-8E02-7F085B89D9C5}"/>
              </a:ext>
            </a:extLst>
          </p:cNvPr>
          <p:cNvSpPr txBox="1"/>
          <p:nvPr/>
        </p:nvSpPr>
        <p:spPr>
          <a:xfrm>
            <a:off x="1187624" y="354722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cs typeface="Times New Roman" panose="02020603050405020304" pitchFamily="18" charset="0"/>
              </a:rPr>
              <a:t>Проекты Кировского внутригородского района </a:t>
            </a:r>
            <a:r>
              <a:rPr lang="ru-RU" sz="2000" b="1" dirty="0" err="1" smtClean="0">
                <a:cs typeface="Times New Roman" panose="02020603050405020304" pitchFamily="18" charset="0"/>
              </a:rPr>
              <a:t>г.о.Самара</a:t>
            </a:r>
            <a:endParaRPr lang="ru-RU" sz="2000" b="1" dirty="0">
              <a:cs typeface="Times New Roman" panose="02020603050405020304" pitchFamily="18" charset="0"/>
            </a:endParaRPr>
          </a:p>
          <a:p>
            <a:r>
              <a:rPr lang="ru-RU" sz="2000" b="1" dirty="0"/>
              <a:t>(Губернаторский проект «</a:t>
            </a:r>
            <a:r>
              <a:rPr lang="ru-RU" sz="2000" b="1" dirty="0" err="1"/>
              <a:t>СОдействие</a:t>
            </a:r>
            <a:r>
              <a:rPr lang="ru-RU" sz="2000" b="1" dirty="0" smtClean="0"/>
              <a:t>»), реализуемые в 2020 году</a:t>
            </a:r>
            <a:endParaRPr lang="ru-RU" sz="2000" b="1" dirty="0"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0" y="95437"/>
            <a:ext cx="594756" cy="1008112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202963"/>
              </p:ext>
            </p:extLst>
          </p:nvPr>
        </p:nvGraphicFramePr>
        <p:xfrm>
          <a:off x="251521" y="2567058"/>
          <a:ext cx="8640961" cy="41023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4383"/>
                <a:gridCol w="1603287"/>
                <a:gridCol w="1592317"/>
                <a:gridCol w="958367"/>
                <a:gridCol w="1311780"/>
                <a:gridCol w="782846"/>
                <a:gridCol w="815601"/>
                <a:gridCol w="1212380"/>
              </a:tblGrid>
              <a:tr h="33779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№ п/п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54" marR="5154" marT="5154" marB="0"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Адрес общественного проекта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54" marR="5154" marT="5154" marB="0"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Наименование общественного проекта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54" marR="5154" marT="5154" marB="0"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Общая стоимость проекта, </a:t>
                      </a:r>
                      <a:r>
                        <a:rPr lang="ru-RU" sz="1100" b="1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тыс.руб</a:t>
                      </a: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54" marR="5154" marT="5154" marB="0"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Софинансирование</a:t>
                      </a: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областного бюджета, </a:t>
                      </a:r>
                      <a:r>
                        <a:rPr lang="ru-RU" sz="1100" b="1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тыс.руб</a:t>
                      </a: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54" marR="5154" marT="5154" marB="0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Софинансирование</a:t>
                      </a: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жителей, </a:t>
                      </a:r>
                      <a:r>
                        <a:rPr lang="ru-RU" sz="1100" b="1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тыс.руб</a:t>
                      </a: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54" marR="5154" marT="5154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Софинансирование</a:t>
                      </a: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внутригородского района, </a:t>
                      </a:r>
                      <a:r>
                        <a:rPr lang="ru-RU" sz="1100" b="1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тыс.руб</a:t>
                      </a: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54" marR="5154" marT="5154" marB="0">
                    <a:solidFill>
                      <a:schemeClr val="accent1"/>
                    </a:solidFill>
                  </a:tcPr>
                </a:tc>
              </a:tr>
              <a:tr h="3377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Физические лица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54" marR="5154" marT="5154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Юридические лица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54" marR="5154" marT="5154" marB="0"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2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+mn-lt"/>
                        </a:rPr>
                        <a:t>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ул. </a:t>
                      </a:r>
                      <a:r>
                        <a:rPr lang="ru-RU" sz="1100" u="none" strike="noStrike" dirty="0" err="1" smtClean="0">
                          <a:effectLst/>
                          <a:latin typeface="+mn-lt"/>
                        </a:rPr>
                        <a:t>Арзамасская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, д. 5 и д. 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Устройство детской  и спортивной площадки на ул.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Арзамасская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д. 5 и д. 14 «Здоровое поколение»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548 340,00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460 600,00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49 356,20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 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38 383,80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54" marR="5154" marT="5154" marB="0" anchor="ctr"/>
                </a:tc>
              </a:tr>
              <a:tr h="9614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+mn-lt"/>
                        </a:rPr>
                        <a:t>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ул. Ташкентская, д.83,</a:t>
                      </a: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ru-RU" sz="1100">
                          <a:effectLst/>
                          <a:latin typeface="+mn-lt"/>
                        </a:rPr>
                        <a:t>Устройство парковочных мест, ремонт проездов и тротуаров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</a:rPr>
                        <a:t>на ул. Ташкентская д.83 «Наш комфортный двор.»</a:t>
                      </a: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5 181 129,00</a:t>
                      </a: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4 </a:t>
                      </a:r>
                      <a:r>
                        <a:rPr lang="ru-RU" sz="11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300 300,00</a:t>
                      </a: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Calibri"/>
                          <a:cs typeface="Times New Roman"/>
                        </a:rPr>
                        <a:t>518 149,97</a:t>
                      </a: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ru-RU" sz="11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362 679,03</a:t>
                      </a:r>
                    </a:p>
                  </a:txBody>
                  <a:tcPr marL="5080" marR="5080" marT="5080" marB="0" anchor="ctr"/>
                </a:tc>
              </a:tr>
              <a:tr h="770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+mn-lt"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Calibri"/>
                          <a:cs typeface="Times New Roman"/>
                        </a:rPr>
                        <a:t>ул. Ташкентская, д.85</a:t>
                      </a: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Calibri"/>
                          <a:cs typeface="Times New Roman"/>
                        </a:rPr>
                        <a:t>Благоустройство придомовой территории ул. Ташкентская, д.85 «Чистый двор»</a:t>
                      </a: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3 550 190,00</a:t>
                      </a: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ru-RU" sz="11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2 982 000,00</a:t>
                      </a: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ru-RU" sz="11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248 587,00</a:t>
                      </a: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ru-RU" sz="11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71 003,00</a:t>
                      </a:r>
                    </a:p>
                  </a:txBody>
                  <a:tcPr marL="5080" marR="5080" marT="5080" marB="0" anchor="ctr"/>
                </a:tc>
              </a:tr>
              <a:tr h="770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пр. Карла Маркса, д. 478</a:t>
                      </a: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Организация мест отдыха и цветников на проспекте Карла Маркса, 478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«Комфорт у дома».</a:t>
                      </a: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3 213 200</a:t>
                      </a: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ru-RU" sz="11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 602 600,00</a:t>
                      </a: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385 676,00</a:t>
                      </a: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224 924,00</a:t>
                      </a:r>
                    </a:p>
                  </a:txBody>
                  <a:tcPr marL="5080" marR="5080" marT="5080" marB="0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520" y="2226350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</a:rPr>
              <a:t>Проекты, утвержденные осенью 2019 года</a:t>
            </a:r>
            <a:endParaRPr lang="ru-RU" sz="1600" b="1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1268760"/>
            <a:ext cx="9144000" cy="0"/>
          </a:xfrm>
          <a:prstGeom prst="line">
            <a:avLst/>
          </a:prstGeom>
          <a:ln w="63500">
            <a:solidFill>
              <a:schemeClr val="bg1"/>
            </a:solidFill>
          </a:ln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3136" y="1412776"/>
            <a:ext cx="85773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/>
              <a:t>В Администрацию Кировского района поступила 21 заявка для реализации в 2020 году, на </a:t>
            </a:r>
            <a:r>
              <a:rPr lang="ru-RU" sz="1500" b="1" dirty="0"/>
              <a:t>общую сумму 54 </a:t>
            </a:r>
            <a:r>
              <a:rPr lang="ru-RU" sz="1500" b="1" dirty="0" smtClean="0"/>
              <a:t>,5 млн. руб. Из них конкурсный отбор прошли 9 заявок на общую сумму 24,1 млн. руб. (</a:t>
            </a:r>
            <a:r>
              <a:rPr lang="ru-RU" sz="1500" b="1" dirty="0" err="1" smtClean="0"/>
              <a:t>софинансирование</a:t>
            </a:r>
            <a:r>
              <a:rPr lang="ru-RU" sz="1500" b="1" dirty="0" smtClean="0"/>
              <a:t> СО составило 20 </a:t>
            </a:r>
            <a:r>
              <a:rPr lang="ru-RU" sz="1500" b="1" dirty="0" err="1" smtClean="0"/>
              <a:t>млн.руб</a:t>
            </a:r>
            <a:r>
              <a:rPr lang="ru-RU" sz="1500" b="1" dirty="0" smtClean="0"/>
              <a:t>.) при квоте для района в 12 </a:t>
            </a:r>
            <a:r>
              <a:rPr lang="ru-RU" sz="1500" b="1" dirty="0" err="1" smtClean="0"/>
              <a:t>млн.руб</a:t>
            </a:r>
            <a:r>
              <a:rPr lang="ru-RU" sz="1500" b="1" dirty="0" smtClean="0"/>
              <a:t>.</a:t>
            </a:r>
            <a:endParaRPr lang="ru-RU" sz="1500" b="1" dirty="0"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818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0C35D2B-E395-40D4-8E02-7F085B89D9C5}"/>
              </a:ext>
            </a:extLst>
          </p:cNvPr>
          <p:cNvSpPr txBox="1"/>
          <p:nvPr/>
        </p:nvSpPr>
        <p:spPr>
          <a:xfrm>
            <a:off x="1187624" y="354722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cs typeface="Times New Roman" panose="02020603050405020304" pitchFamily="18" charset="0"/>
              </a:rPr>
              <a:t>Проекты Кировского внутригородского района </a:t>
            </a:r>
            <a:r>
              <a:rPr lang="ru-RU" sz="2000" b="1" dirty="0" err="1" smtClean="0">
                <a:cs typeface="Times New Roman" panose="02020603050405020304" pitchFamily="18" charset="0"/>
              </a:rPr>
              <a:t>г.о.Самара</a:t>
            </a:r>
            <a:endParaRPr lang="ru-RU" sz="2000" b="1" dirty="0">
              <a:cs typeface="Times New Roman" panose="02020603050405020304" pitchFamily="18" charset="0"/>
            </a:endParaRPr>
          </a:p>
          <a:p>
            <a:r>
              <a:rPr lang="ru-RU" sz="2000" b="1" dirty="0"/>
              <a:t>(Губернаторский проект «</a:t>
            </a:r>
            <a:r>
              <a:rPr lang="ru-RU" sz="2000" b="1" dirty="0" err="1"/>
              <a:t>СОдействие</a:t>
            </a:r>
            <a:r>
              <a:rPr lang="ru-RU" sz="2000" b="1" dirty="0" smtClean="0"/>
              <a:t>»), реализуемые в 2020 году</a:t>
            </a:r>
            <a:endParaRPr lang="ru-RU" sz="2000" b="1" dirty="0"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0" y="95437"/>
            <a:ext cx="594756" cy="1008112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091591"/>
              </p:ext>
            </p:extLst>
          </p:nvPr>
        </p:nvGraphicFramePr>
        <p:xfrm>
          <a:off x="395536" y="1763531"/>
          <a:ext cx="8424936" cy="46495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4686"/>
                <a:gridCol w="1391771"/>
                <a:gridCol w="1831278"/>
                <a:gridCol w="1172018"/>
                <a:gridCol w="1025516"/>
                <a:gridCol w="807371"/>
                <a:gridCol w="784346"/>
                <a:gridCol w="1117950"/>
              </a:tblGrid>
              <a:tr h="34245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</a:rPr>
                        <a:t>Адрес общественного проекта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</a:rPr>
                        <a:t>Наименование общественного проекта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</a:rPr>
                        <a:t>Общая стоимость проекта, </a:t>
                      </a:r>
                      <a:r>
                        <a:rPr lang="ru-RU" sz="1100" b="1" dirty="0" err="1">
                          <a:solidFill>
                            <a:schemeClr val="bg1"/>
                          </a:solidFill>
                          <a:effectLst/>
                        </a:rPr>
                        <a:t>тыс.руб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err="1" smtClean="0">
                          <a:solidFill>
                            <a:schemeClr val="bg1"/>
                          </a:solidFill>
                          <a:effectLst/>
                        </a:rPr>
                        <a:t>Софинансир.областного</a:t>
                      </a:r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</a:rPr>
                        <a:t>бюджета, </a:t>
                      </a:r>
                      <a:r>
                        <a:rPr lang="ru-RU" sz="1100" b="1" dirty="0" err="1">
                          <a:solidFill>
                            <a:schemeClr val="bg1"/>
                          </a:solidFill>
                          <a:effectLst/>
                        </a:rPr>
                        <a:t>тыс.руб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err="1" smtClean="0">
                          <a:solidFill>
                            <a:schemeClr val="bg1"/>
                          </a:solidFill>
                          <a:effectLst/>
                        </a:rPr>
                        <a:t>Софинансир</a:t>
                      </a:r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r>
                        <a:rPr lang="ru-RU" sz="1100" b="1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</a:rPr>
                        <a:t>жителей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ru-RU" sz="1100" b="1" dirty="0" err="1">
                          <a:solidFill>
                            <a:schemeClr val="bg1"/>
                          </a:solidFill>
                          <a:effectLst/>
                        </a:rPr>
                        <a:t>тыс.руб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err="1" smtClean="0">
                          <a:solidFill>
                            <a:schemeClr val="bg1"/>
                          </a:solidFill>
                          <a:effectLst/>
                        </a:rPr>
                        <a:t>Софинансир</a:t>
                      </a:r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</a:rPr>
                        <a:t>. внутригородского 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</a:rPr>
                        <a:t>района, </a:t>
                      </a:r>
                      <a:r>
                        <a:rPr lang="ru-RU" sz="1100" b="1" dirty="0" err="1">
                          <a:solidFill>
                            <a:schemeClr val="bg1"/>
                          </a:solidFill>
                          <a:effectLst/>
                        </a:rPr>
                        <a:t>тыс.руб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>
                    <a:solidFill>
                      <a:schemeClr val="accent1"/>
                    </a:solidFill>
                  </a:tcPr>
                </a:tc>
              </a:tr>
              <a:tr h="3376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chemeClr val="bg1"/>
                          </a:solidFill>
                          <a:effectLst/>
                        </a:rPr>
                        <a:t>Физи. лица</a:t>
                      </a:r>
                      <a:endParaRPr lang="ru-RU" sz="11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</a:rPr>
                        <a:t>Юр. лица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84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5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+mn-lt"/>
                        </a:rPr>
                        <a:t>ул.Стара-Загора, д. 205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+mn-lt"/>
                        </a:rPr>
                        <a:t>Парковки по ул. Стара-Загоре 205 «Чистые парковки».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1 600 000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+mn-lt"/>
                        </a:rPr>
                        <a:t> 1 295 000,00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+mn-lt"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+mn-lt"/>
                        </a:rPr>
                        <a:t>185 000,00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+mn-lt"/>
                        </a:rPr>
                        <a:t>120 000,00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</a:tr>
              <a:tr h="7022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6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Ул. </a:t>
                      </a:r>
                      <a:r>
                        <a:rPr lang="ru-RU" sz="1100" dirty="0" err="1">
                          <a:effectLst/>
                          <a:latin typeface="+mn-lt"/>
                        </a:rPr>
                        <a:t>Геогия</a:t>
                      </a:r>
                      <a:r>
                        <a:rPr lang="ru-RU" sz="1100" dirty="0">
                          <a:effectLst/>
                          <a:latin typeface="+mn-lt"/>
                        </a:rPr>
                        <a:t> Димитрова, д. 78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Устройство тротуаров и парковочных зон по улице Георгия Димитрова дом 78 «Двор мечты»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2 602 870,00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 2 160 400,00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100" dirty="0">
                        <a:effectLst/>
                        <a:latin typeface="+mn-lt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260 269,1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182 200,90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</a:tr>
              <a:tr h="3743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7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err="1" smtClean="0">
                          <a:effectLst/>
                          <a:latin typeface="+mn-lt"/>
                        </a:rPr>
                        <a:t>ул.Алма-Атинская</a:t>
                      </a:r>
                      <a:r>
                        <a:rPr lang="ru-RU" sz="1100" dirty="0" smtClean="0">
                          <a:effectLst/>
                          <a:latin typeface="+mn-lt"/>
                        </a:rPr>
                        <a:t>, д.82</a:t>
                      </a:r>
                      <a:endParaRPr lang="ru-RU" sz="11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«Через тернии – к звёздам» - организация освещения площадки для выгула собак на ул. Алма-Атинская, 82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231 310,00</a:t>
                      </a:r>
                      <a:endParaRPr lang="ru-RU" sz="11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+mn-lt"/>
                        </a:rPr>
                        <a:t>199 000,00</a:t>
                      </a:r>
                      <a:endParaRPr lang="ru-RU" sz="11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 </a:t>
                      </a:r>
                      <a:r>
                        <a:rPr lang="ru-RU" sz="1100" dirty="0" smtClean="0">
                          <a:effectLst/>
                          <a:latin typeface="+mn-lt"/>
                        </a:rPr>
                        <a:t>16 195,00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16 115</a:t>
                      </a:r>
                      <a:endParaRPr lang="ru-RU" sz="11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</a:tr>
              <a:tr h="374300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Проекты, утвержденные дополнительно в августе</a:t>
                      </a:r>
                      <a:r>
                        <a:rPr lang="ru-RU" sz="1100" b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2020 года</a:t>
                      </a:r>
                      <a:endParaRPr lang="ru-RU" sz="1100" b="1" dirty="0" smtClean="0">
                        <a:solidFill>
                          <a:schemeClr val="tx2"/>
                        </a:solidFill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8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err="1" smtClean="0">
                          <a:effectLst/>
                          <a:latin typeface="+mn-lt"/>
                        </a:rPr>
                        <a:t>ул.Стара-Загора</a:t>
                      </a:r>
                      <a:r>
                        <a:rPr lang="ru-RU" sz="1100" dirty="0" smtClean="0">
                          <a:effectLst/>
                          <a:latin typeface="+mn-lt"/>
                        </a:rPr>
                        <a:t>, д. 166</a:t>
                      </a:r>
                      <a:endParaRPr lang="ru-RU" sz="11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» Устройство парковочных мест, ремонт проездов и тротуаров на ул. Стара-</a:t>
                      </a:r>
                      <a:r>
                        <a:rPr lang="ru-RU" sz="1100" dirty="0" err="1" smtClean="0">
                          <a:effectLst/>
                          <a:latin typeface="+mn-lt"/>
                        </a:rPr>
                        <a:t>Загора</a:t>
                      </a:r>
                      <a:r>
                        <a:rPr lang="ru-RU" sz="1100" dirty="0" smtClean="0">
                          <a:effectLst/>
                          <a:latin typeface="+mn-lt"/>
                        </a:rPr>
                        <a:t>, 166 «Ветер перемен»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4 906 307</a:t>
                      </a:r>
                      <a:endParaRPr lang="ru-RU" sz="11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4 072 200,00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490 665,5</a:t>
                      </a:r>
                      <a:r>
                        <a:rPr lang="ru-RU" sz="1100" dirty="0">
                          <a:effectLst/>
                          <a:latin typeface="+mn-lt"/>
                        </a:rPr>
                        <a:t> 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343 441,50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</a:tr>
              <a:tr h="73154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+mn-lt"/>
                        </a:rPr>
                        <a:t>9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err="1" smtClean="0">
                          <a:effectLst/>
                          <a:latin typeface="+mn-lt"/>
                        </a:rPr>
                        <a:t>П.Зубчаниновка</a:t>
                      </a:r>
                      <a:r>
                        <a:rPr lang="ru-RU" sz="1100" dirty="0" smtClean="0">
                          <a:effectLst/>
                          <a:latin typeface="+mn-lt"/>
                        </a:rPr>
                        <a:t>, </a:t>
                      </a:r>
                      <a:r>
                        <a:rPr lang="ru-RU" sz="1100" dirty="0" err="1" smtClean="0">
                          <a:effectLst/>
                          <a:latin typeface="+mn-lt"/>
                        </a:rPr>
                        <a:t>ул.Магистральная</a:t>
                      </a:r>
                      <a:r>
                        <a:rPr lang="ru-RU" sz="1100" dirty="0" smtClean="0">
                          <a:effectLst/>
                          <a:latin typeface="+mn-lt"/>
                        </a:rPr>
                        <a:t>, д.133 (ДК «Луч»)</a:t>
                      </a:r>
                      <a:endParaRPr lang="ru-RU" sz="11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Благоустройство территории вокруг ДК «Луч» «Лучик света в городе Солнца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2 315 813,98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+mn-lt"/>
                        </a:rPr>
                        <a:t>1 945 300,00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208 406,98</a:t>
                      </a:r>
                      <a:endParaRPr lang="ru-RU" sz="11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 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162 107,00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ctr"/>
                </a:tc>
              </a:tr>
              <a:tr h="198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+mn-lt"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+mn-lt"/>
                        </a:rPr>
                        <a:t>ИТОГО</a:t>
                      </a:r>
                      <a:r>
                        <a:rPr lang="ru-RU" sz="1100" dirty="0">
                          <a:effectLst/>
                          <a:latin typeface="+mn-lt"/>
                        </a:rPr>
                        <a:t>: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+mn-lt"/>
                        </a:rPr>
                        <a:t>24 149 159,98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effectLst/>
                          <a:latin typeface="+mn-lt"/>
                        </a:rPr>
                        <a:t>20 017 400,00</a:t>
                      </a:r>
                      <a:endParaRPr lang="ru-RU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effectLst/>
                          <a:latin typeface="+mn-lt"/>
                        </a:rPr>
                        <a:t>273 958,18</a:t>
                      </a:r>
                      <a:endParaRPr lang="ru-RU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effectLst/>
                          <a:latin typeface="+mn-lt"/>
                        </a:rPr>
                        <a:t>2 088 347,57</a:t>
                      </a:r>
                      <a:endParaRPr lang="ru-RU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effectLst/>
                          <a:latin typeface="+mn-lt"/>
                        </a:rPr>
                        <a:t>1520 854,23</a:t>
                      </a:r>
                      <a:endParaRPr lang="ru-RU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1" marR="4781" marT="4781" marB="0" anchor="b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38163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95535" y="1434262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</a:rPr>
              <a:t>Проекты, утвержденные в 2020 году</a:t>
            </a:r>
            <a:endParaRPr lang="ru-RU" sz="1600" b="1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1268760"/>
            <a:ext cx="9144000" cy="0"/>
          </a:xfrm>
          <a:prstGeom prst="line">
            <a:avLst/>
          </a:prstGeom>
          <a:ln w="63500">
            <a:solidFill>
              <a:schemeClr val="bg1"/>
            </a:solidFill>
          </a:ln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70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0" y="95437"/>
            <a:ext cx="594756" cy="100811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268760"/>
            <a:ext cx="9144000" cy="0"/>
          </a:xfrm>
          <a:prstGeom prst="line">
            <a:avLst/>
          </a:prstGeom>
          <a:ln w="63500">
            <a:solidFill>
              <a:schemeClr val="bg1"/>
            </a:solidFill>
          </a:ln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89122" y="1400198"/>
            <a:ext cx="2958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Было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03648" y="477833"/>
            <a:ext cx="7560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Территории частного сектора в проекте «</a:t>
            </a:r>
            <a:r>
              <a:rPr lang="ru-RU" sz="2200" b="1" dirty="0" err="1"/>
              <a:t>СОдействие</a:t>
            </a:r>
            <a:r>
              <a:rPr lang="ru-RU" sz="2200" b="1" dirty="0"/>
              <a:t>»</a:t>
            </a:r>
            <a:endParaRPr lang="ru-RU" sz="2200" b="1" dirty="0">
              <a:cs typeface="Times New Roman" panose="02020603050405020304" pitchFamily="18" charset="0"/>
            </a:endParaRPr>
          </a:p>
          <a:p>
            <a:r>
              <a:rPr lang="ru-RU" sz="2200" b="1" dirty="0" smtClean="0"/>
              <a:t>Ул. </a:t>
            </a:r>
            <a:r>
              <a:rPr lang="ru-RU" sz="2200" b="1" dirty="0" err="1" smtClean="0"/>
              <a:t>Арзамасская</a:t>
            </a:r>
            <a:r>
              <a:rPr lang="ru-RU" sz="2200" b="1" dirty="0" smtClean="0"/>
              <a:t>, д. 5, д. 14 «Здоровое поколение», 2020</a:t>
            </a:r>
            <a:endParaRPr lang="ru-RU" sz="2200" b="1" dirty="0" smtClean="0">
              <a:cs typeface="Times New Roman" panose="02020603050405020304" pitchFamily="18" charset="0"/>
            </a:endParaRPr>
          </a:p>
        </p:txBody>
      </p:sp>
      <p:pic>
        <p:nvPicPr>
          <p:cNvPr id="9221" name="Picture 5" descr="H:\KGS\!СОдействие\СОдействие 2019-2020\Заявки\!1 Арзамасская 5,14\ФОТО\БЫЛО ул. Арзамасская, д. 5, д. 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3" r="4427" b="21352"/>
          <a:stretch/>
        </p:blipFill>
        <p:spPr bwMode="auto">
          <a:xfrm>
            <a:off x="496557" y="3416582"/>
            <a:ext cx="241103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:\KGS\!СОдействие\СОдействие 2019-2020\Заявки\!1 Арзамасская 5,14\ФОТО\EdslFOKXkAEmw9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298" y="5203104"/>
            <a:ext cx="2313041" cy="130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165234" y="1416551"/>
            <a:ext cx="2958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Стало (июль 2020)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pic>
        <p:nvPicPr>
          <p:cNvPr id="9223" name="Picture 7" descr="H:\KGS\!СОдействие\СОдействие 2019-2020\Заявки\!1 Арзамасская 5,14\ФОТО\БЫЛО ул. Арзамасская д. 5, д.1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" t="3524" r="4530" b="26333"/>
          <a:stretch/>
        </p:blipFill>
        <p:spPr bwMode="auto">
          <a:xfrm>
            <a:off x="496557" y="1738752"/>
            <a:ext cx="240676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:\KGS\!СОдействие\СОдействие 2019-2020\Заявки\!1 Арзамасская 5,14\ФОТО\Стало ул. Арзамасская, д. 5, д. 14 (6)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" t="12533" r="1005" b="11664"/>
          <a:stretch/>
        </p:blipFill>
        <p:spPr bwMode="auto">
          <a:xfrm>
            <a:off x="3203848" y="1738752"/>
            <a:ext cx="5481393" cy="334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H:\KGS\!СОдействие\СОдействие 2019-2020\Заявки\!1 Арзамасская 5,14\ФОТО\Стало ул. Арзамасская, д. 5, д. 14 (7)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r="5221"/>
          <a:stretch/>
        </p:blipFill>
        <p:spPr bwMode="auto">
          <a:xfrm>
            <a:off x="4102763" y="5203104"/>
            <a:ext cx="2162610" cy="133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:\KGS\!СОдействие\СОдействие 2019-2020\Заявки\!1 Арзамасская 5,14\ФОТО\БЫЛО ул. Арзамасская д. 5, д.14 (2)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0" b="21654"/>
          <a:stretch/>
        </p:blipFill>
        <p:spPr bwMode="auto">
          <a:xfrm>
            <a:off x="464360" y="5064190"/>
            <a:ext cx="244097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H:\KGS\!СОдействие\СОдействие 2019-2020\Заявки\!1 Арзамасская 5,14\ФОТО\Стало ул. Арзамасская, д. 5, д. 14 (5)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19"/>
          <a:stretch/>
        </p:blipFill>
        <p:spPr bwMode="auto">
          <a:xfrm>
            <a:off x="3165234" y="5203104"/>
            <a:ext cx="830702" cy="133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57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0" y="95437"/>
            <a:ext cx="594756" cy="100811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268760"/>
            <a:ext cx="9144000" cy="0"/>
          </a:xfrm>
          <a:prstGeom prst="line">
            <a:avLst/>
          </a:prstGeom>
          <a:ln w="63500">
            <a:solidFill>
              <a:schemeClr val="bg1"/>
            </a:solidFill>
          </a:ln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77198" y="1382210"/>
            <a:ext cx="3743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Процесс реализации, август 2020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03648" y="343311"/>
            <a:ext cx="7560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Участие ТСЖ в проекте «</a:t>
            </a:r>
            <a:r>
              <a:rPr lang="ru-RU" sz="2200" b="1" dirty="0" err="1"/>
              <a:t>СОдействие</a:t>
            </a:r>
            <a:r>
              <a:rPr lang="ru-RU" sz="2200" b="1" dirty="0"/>
              <a:t>»</a:t>
            </a:r>
            <a:endParaRPr lang="ru-RU" sz="2200" b="1" dirty="0"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cs typeface="Times New Roman" panose="02020603050405020304" pitchFamily="18" charset="0"/>
              </a:rPr>
              <a:t>Пр. Карла Маркса, д. 478 </a:t>
            </a:r>
            <a:r>
              <a:rPr lang="ru-RU" sz="2200" b="1" dirty="0" smtClean="0"/>
              <a:t>«Комфорт у дома», 2020</a:t>
            </a:r>
            <a:endParaRPr lang="ru-RU" sz="2200" b="1" dirty="0">
              <a:cs typeface="Times New Roman" panose="02020603050405020304" pitchFamily="18" charset="0"/>
            </a:endParaRPr>
          </a:p>
        </p:txBody>
      </p:sp>
      <p:pic>
        <p:nvPicPr>
          <p:cNvPr id="12290" name="Picture 2" descr="H:\KGS\!СОдействие\СОдействие 2019-2020\Заявки\!4 КМ-478\Фото КМ 478 - было\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3"/>
          <a:stretch/>
        </p:blipFill>
        <p:spPr bwMode="auto">
          <a:xfrm>
            <a:off x="179512" y="1700808"/>
            <a:ext cx="4680520" cy="230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1520" y="1366903"/>
            <a:ext cx="388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Собрание жителей 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pic>
        <p:nvPicPr>
          <p:cNvPr id="12291" name="Picture 3" descr="H:\KGS\!СОдействие\СОдействие 2019-2020\Заявки\!4 КМ-478\Фото КМ 478 - было\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1"/>
          <a:stretch/>
        </p:blipFill>
        <p:spPr bwMode="auto">
          <a:xfrm>
            <a:off x="179511" y="4136676"/>
            <a:ext cx="4680521" cy="231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:\KGS\!СОдействие\СОдействие 2019-2020\Заявки\!4 КМ-478\Фото КМ 478 - было\Процесс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r="637" b="3560"/>
          <a:stretch/>
        </p:blipFill>
        <p:spPr bwMode="auto">
          <a:xfrm>
            <a:off x="5100558" y="1736919"/>
            <a:ext cx="1838619" cy="229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H:\KGS\!СОдействие\СОдействие 2019-2020\Заявки\!4 КМ-478\Фото КМ 478 - было\Процесс (5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8"/>
          <a:stretch/>
        </p:blipFill>
        <p:spPr bwMode="auto">
          <a:xfrm>
            <a:off x="7057719" y="1720764"/>
            <a:ext cx="1850549" cy="229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:\KGS\!СОдействие\СОдействие 2019-2020\Заявки\!4 КМ-478\Фото КМ 478 - было\Процесс (3)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" b="5301"/>
          <a:stretch/>
        </p:blipFill>
        <p:spPr bwMode="auto">
          <a:xfrm>
            <a:off x="7057719" y="4156632"/>
            <a:ext cx="1850548" cy="231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KGS\!СОдействие\СОдействие 2019-2020\Заявки\!4 КМ-478\Фото КМ 478 - было\Процесс (2)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t="481" r="20108" b="24528"/>
          <a:stretch/>
        </p:blipFill>
        <p:spPr bwMode="auto">
          <a:xfrm>
            <a:off x="5077199" y="4156632"/>
            <a:ext cx="1861978" cy="229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48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Прямая соединительная линия 29"/>
          <p:cNvCxnSpPr/>
          <p:nvPr/>
        </p:nvCxnSpPr>
        <p:spPr>
          <a:xfrm>
            <a:off x="0" y="1268760"/>
            <a:ext cx="9144000" cy="0"/>
          </a:xfrm>
          <a:prstGeom prst="line">
            <a:avLst/>
          </a:prstGeom>
          <a:ln w="63500">
            <a:solidFill>
              <a:schemeClr val="bg1"/>
            </a:solidFill>
          </a:ln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0" y="95437"/>
            <a:ext cx="594756" cy="10081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1640" y="476672"/>
            <a:ext cx="7457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Инициатива жителей</a:t>
            </a:r>
            <a:endParaRPr lang="ru-RU" sz="2200" b="1" dirty="0"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6890" y="1628800"/>
            <a:ext cx="812755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По результатам инвентаризации дворовых территорий, проведенной в 2017 году, в </a:t>
            </a:r>
            <a:r>
              <a:rPr lang="ru-RU" sz="2000" b="1" dirty="0" smtClean="0"/>
              <a:t>Кировском районе </a:t>
            </a:r>
            <a:r>
              <a:rPr lang="ru-RU" sz="2000" dirty="0" smtClean="0"/>
              <a:t>определены</a:t>
            </a:r>
            <a:r>
              <a:rPr lang="ru-RU" sz="2000" b="1" dirty="0" smtClean="0"/>
              <a:t> 1009 дворов, нуждающихся в благоустройстве. </a:t>
            </a:r>
          </a:p>
          <a:p>
            <a:pPr algn="just"/>
            <a:r>
              <a:rPr lang="ru-RU" sz="2000" dirty="0" smtClean="0"/>
              <a:t>Более 300 заявок было подано в программу «Формирование комфортной городской среды». Основными условиями этой программы является комплексный подход к благоустройству и участие жителей. </a:t>
            </a:r>
          </a:p>
          <a:p>
            <a:pPr algn="just"/>
            <a:r>
              <a:rPr lang="ru-RU" sz="2000" dirty="0" smtClean="0"/>
              <a:t>При реализации около 30 проектов в год остается </a:t>
            </a:r>
            <a:r>
              <a:rPr lang="ru-RU" sz="2000" b="1" dirty="0" smtClean="0"/>
              <a:t>большая потребность в благоустройстве именно дворовых территорий. </a:t>
            </a:r>
          </a:p>
          <a:p>
            <a:pPr algn="just"/>
            <a:r>
              <a:rPr lang="ru-RU" sz="2000" dirty="0" smtClean="0"/>
              <a:t>Кроме дворов есть </a:t>
            </a:r>
            <a:r>
              <a:rPr lang="ru-RU" sz="2000" b="1" dirty="0" smtClean="0"/>
              <a:t>территории частного сектора</a:t>
            </a:r>
            <a:r>
              <a:rPr lang="ru-RU" sz="2000" dirty="0" smtClean="0"/>
              <a:t>, которые фактически выпадают из программ формирования комфортной городской среды. 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В 2018 году в Кировском внутригородском районе началась масштабная работа с населением по программе «Поддержка </a:t>
            </a:r>
            <a:r>
              <a:rPr lang="ru-RU" sz="2000" dirty="0"/>
              <a:t>инициатив населения </a:t>
            </a:r>
            <a:r>
              <a:rPr lang="ru-RU" sz="2000" dirty="0" smtClean="0"/>
              <a:t>муниципальных образований в </a:t>
            </a:r>
            <a:r>
              <a:rPr lang="ru-RU" sz="2000" dirty="0"/>
              <a:t>Самарской области» на 2017 — 2025 </a:t>
            </a:r>
            <a:r>
              <a:rPr lang="ru-RU" sz="2000" dirty="0" smtClean="0"/>
              <a:t>годы (Губернаторский проект «</a:t>
            </a:r>
            <a:r>
              <a:rPr lang="ru-RU" sz="2000" dirty="0" err="1" smtClean="0"/>
              <a:t>СОдействие</a:t>
            </a:r>
            <a:r>
              <a:rPr lang="ru-RU" sz="2000" dirty="0" smtClean="0"/>
              <a:t>»).</a:t>
            </a:r>
            <a:endParaRPr lang="ru-RU" sz="2000" dirty="0"/>
          </a:p>
          <a:p>
            <a:pPr algn="just"/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67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0" y="95437"/>
            <a:ext cx="594756" cy="100811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268760"/>
            <a:ext cx="9144000" cy="0"/>
          </a:xfrm>
          <a:prstGeom prst="line">
            <a:avLst/>
          </a:prstGeom>
          <a:ln w="63500">
            <a:solidFill>
              <a:schemeClr val="bg1"/>
            </a:solidFill>
          </a:ln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95936" y="152666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Процесс реализации, август 2020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03648" y="343311"/>
            <a:ext cx="7560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Участие ТСЖ в проекте «</a:t>
            </a:r>
            <a:r>
              <a:rPr lang="ru-RU" sz="2200" b="1" dirty="0" err="1"/>
              <a:t>СОдействие</a:t>
            </a:r>
            <a:r>
              <a:rPr lang="ru-RU" sz="2200" b="1" dirty="0"/>
              <a:t>»</a:t>
            </a:r>
            <a:endParaRPr lang="ru-RU" sz="2200" b="1" dirty="0"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cs typeface="Times New Roman" panose="02020603050405020304" pitchFamily="18" charset="0"/>
              </a:rPr>
              <a:t>Ул. Ташкентская, д. 85 </a:t>
            </a:r>
            <a:r>
              <a:rPr lang="ru-RU" sz="2200" b="1" dirty="0" smtClean="0"/>
              <a:t>«Чистый двор», 2020</a:t>
            </a:r>
            <a:endParaRPr lang="ru-RU" sz="2200" b="1" dirty="0">
              <a:cs typeface="Times New Roman" panose="02020603050405020304" pitchFamily="18" charset="0"/>
            </a:endParaRPr>
          </a:p>
          <a:p>
            <a:endParaRPr lang="ru-RU" sz="2200" b="1" dirty="0"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6414" y="1542403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Было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pic>
        <p:nvPicPr>
          <p:cNvPr id="10249" name="Picture 9" descr="H:\KGS\!СОдействие\СОдействие 2019-2020\Заявки\!3 Ташкентская 85\ФОТО\IMG_48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66" r="17026" b="21511"/>
          <a:stretch/>
        </p:blipFill>
        <p:spPr bwMode="auto">
          <a:xfrm>
            <a:off x="3981128" y="4363925"/>
            <a:ext cx="4753352" cy="179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F:\Тимофеева\! Содействие\!! 2020 Содействие\2019-2020\Заявки\!2-Ташкентская 85\фото\БЫЛО Ташкентская 85 (6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5"/>
          <a:stretch/>
        </p:blipFill>
        <p:spPr bwMode="auto">
          <a:xfrm>
            <a:off x="326414" y="1941893"/>
            <a:ext cx="3549323" cy="224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5" name="Picture 15" descr="F:\Тимофеева\! Содействие\!! 2020 Содействие\2019-2020\Заявки\!2-Ташкентская 85\фото\БЫЛО Ташкентская 85 (3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4"/>
          <a:stretch/>
        </p:blipFill>
        <p:spPr bwMode="auto">
          <a:xfrm>
            <a:off x="326414" y="4363925"/>
            <a:ext cx="3541401" cy="179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H:\KGS\!СОдействие\СОдействие 2019-2020\Заявки\!2 Ташкентская 83\фото\IMG_467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 t="20480" r="11743" b="26434"/>
          <a:stretch/>
        </p:blipFill>
        <p:spPr bwMode="auto">
          <a:xfrm>
            <a:off x="3981128" y="1941893"/>
            <a:ext cx="4753352" cy="224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593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0" y="95437"/>
            <a:ext cx="594756" cy="100811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268760"/>
            <a:ext cx="9144000" cy="0"/>
          </a:xfrm>
          <a:prstGeom prst="line">
            <a:avLst/>
          </a:prstGeom>
          <a:ln w="63500">
            <a:solidFill>
              <a:schemeClr val="bg1"/>
            </a:solidFill>
          </a:ln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141436" y="1477156"/>
            <a:ext cx="4102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Процесс реализации, август 2020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03648" y="343311"/>
            <a:ext cx="7560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Участие ТСЖ в проекте «</a:t>
            </a:r>
            <a:r>
              <a:rPr lang="ru-RU" sz="2200" b="1" dirty="0" err="1"/>
              <a:t>СОдействие</a:t>
            </a:r>
            <a:r>
              <a:rPr lang="ru-RU" sz="2200" b="1" dirty="0"/>
              <a:t>»</a:t>
            </a:r>
            <a:endParaRPr lang="ru-RU" sz="2200" b="1" dirty="0"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cs typeface="Times New Roman" panose="02020603050405020304" pitchFamily="18" charset="0"/>
              </a:rPr>
              <a:t>Ул. Ташкентская, д. 83 </a:t>
            </a:r>
            <a:r>
              <a:rPr lang="ru-RU" sz="2200" b="1" dirty="0" smtClean="0"/>
              <a:t>«Наш комфортный двор», 2020</a:t>
            </a:r>
            <a:endParaRPr lang="ru-RU" sz="2200" b="1" dirty="0">
              <a:cs typeface="Times New Roman" panose="02020603050405020304" pitchFamily="18" charset="0"/>
            </a:endParaRPr>
          </a:p>
          <a:p>
            <a:endParaRPr lang="ru-RU" sz="2200" b="1" dirty="0"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658" y="1477156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Было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pic>
        <p:nvPicPr>
          <p:cNvPr id="10245" name="Picture 5" descr="H:\KGS\!СОдействие\СОдействие 2019-2020\Заявки\!2 Ташкентская 83\фото\IMG_48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8" b="26081"/>
          <a:stretch/>
        </p:blipFill>
        <p:spPr bwMode="auto">
          <a:xfrm>
            <a:off x="4195301" y="5074921"/>
            <a:ext cx="4791497" cy="158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TimofeevaAnV\Desktop\83-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1"/>
          <a:stretch/>
        </p:blipFill>
        <p:spPr bwMode="auto">
          <a:xfrm>
            <a:off x="289134" y="1815710"/>
            <a:ext cx="3760509" cy="239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TimofeevaAnV\Desktop\8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6" b="7526"/>
          <a:stretch/>
        </p:blipFill>
        <p:spPr bwMode="auto">
          <a:xfrm>
            <a:off x="289134" y="4331970"/>
            <a:ext cx="3760509" cy="233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:\KGS\!СОдействие\СОдействие 2019-2020\Заявки\!2 Ташкентская 83\фото\IMG_461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" r="-297" b="11908"/>
          <a:stretch/>
        </p:blipFill>
        <p:spPr bwMode="auto">
          <a:xfrm>
            <a:off x="4195301" y="1815710"/>
            <a:ext cx="4791497" cy="311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58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0" y="95437"/>
            <a:ext cx="594756" cy="100811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268760"/>
            <a:ext cx="9144000" cy="0"/>
          </a:xfrm>
          <a:prstGeom prst="line">
            <a:avLst/>
          </a:prstGeom>
          <a:ln w="63500">
            <a:solidFill>
              <a:schemeClr val="bg1"/>
            </a:solidFill>
          </a:ln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03648" y="343311"/>
            <a:ext cx="7560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Участие ТСЖ в проекте «</a:t>
            </a:r>
            <a:r>
              <a:rPr lang="ru-RU" sz="2200" b="1" dirty="0" err="1"/>
              <a:t>СОдействие</a:t>
            </a:r>
            <a:r>
              <a:rPr lang="ru-RU" sz="2200" b="1" dirty="0"/>
              <a:t>»</a:t>
            </a:r>
            <a:endParaRPr lang="ru-RU" sz="2200" b="1" dirty="0"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cs typeface="Times New Roman" panose="02020603050405020304" pitchFamily="18" charset="0"/>
              </a:rPr>
              <a:t>Ул. Стара-</a:t>
            </a:r>
            <a:r>
              <a:rPr lang="ru-RU" sz="2200" b="1" dirty="0" err="1" smtClean="0">
                <a:cs typeface="Times New Roman" panose="02020603050405020304" pitchFamily="18" charset="0"/>
              </a:rPr>
              <a:t>Загора</a:t>
            </a:r>
            <a:r>
              <a:rPr lang="ru-RU" sz="2200" b="1" dirty="0" smtClean="0">
                <a:cs typeface="Times New Roman" panose="02020603050405020304" pitchFamily="18" charset="0"/>
              </a:rPr>
              <a:t>, д. 166 </a:t>
            </a:r>
            <a:r>
              <a:rPr lang="ru-RU" sz="2200" b="1" dirty="0" smtClean="0"/>
              <a:t>«Ветер перемен», 2020 </a:t>
            </a:r>
            <a:endParaRPr lang="ru-RU" sz="2200" b="1" dirty="0"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6366" y="1518673"/>
            <a:ext cx="4353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Собрание жителей 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pic>
        <p:nvPicPr>
          <p:cNvPr id="13314" name="Picture 2" descr="F:\Тимофеева\! Содействие\!! 2020 Содействие\2019-2020\Заявки\!8-Стара-Загора 166\Собрание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861876"/>
            <a:ext cx="5647326" cy="423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F:\Тимофеева\! Содействие\!! 2020 Содействие\2019-2020\Заявки\!8-Стара-Загора 166\Собрание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61877"/>
            <a:ext cx="2731993" cy="204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F:\Тимофеева\! Содействие\!! 2020 Содействие\2019-2020\Заявки\!8-Стара-Загора 166\Собрание\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43330"/>
            <a:ext cx="2733288" cy="204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6195" y="6237312"/>
            <a:ext cx="8589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Заявка утверждена в августе 2020 года, реализация в октябре 2020 года.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44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0" y="95437"/>
            <a:ext cx="594756" cy="100811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268760"/>
            <a:ext cx="9144000" cy="0"/>
          </a:xfrm>
          <a:prstGeom prst="line">
            <a:avLst/>
          </a:prstGeom>
          <a:ln w="63500">
            <a:solidFill>
              <a:schemeClr val="bg1"/>
            </a:solidFill>
          </a:ln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03648" y="476672"/>
            <a:ext cx="75608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Прием заявок на 2021 год стартует 1 сентября 2020</a:t>
            </a:r>
            <a:endParaRPr lang="ru-RU" sz="2200" b="1" dirty="0"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017" y="2852936"/>
            <a:ext cx="85899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В Кировском внутригородском районе </a:t>
            </a:r>
          </a:p>
          <a:p>
            <a:pPr algn="ctr"/>
            <a:r>
              <a:rPr lang="ru-RU" sz="2000" b="1" dirty="0" err="1" smtClean="0"/>
              <a:t>г.о.Самара</a:t>
            </a:r>
            <a:r>
              <a:rPr lang="ru-RU" sz="2000" b="1" dirty="0" smtClean="0"/>
              <a:t> </a:t>
            </a:r>
          </a:p>
          <a:p>
            <a:pPr algn="ctr"/>
            <a:r>
              <a:rPr lang="ru-RU" sz="2000" b="1" dirty="0" smtClean="0"/>
              <a:t>заявки принимаются по адресу:</a:t>
            </a:r>
          </a:p>
          <a:p>
            <a:pPr algn="ctr"/>
            <a:r>
              <a:rPr lang="ru-RU" sz="2000" b="1" dirty="0" smtClean="0">
                <a:cs typeface="Times New Roman" panose="02020603050405020304" pitchFamily="18" charset="0"/>
              </a:rPr>
              <a:t>Ул. Нагорная, д. 134, </a:t>
            </a:r>
          </a:p>
          <a:p>
            <a:pPr algn="ctr"/>
            <a:r>
              <a:rPr lang="ru-RU" sz="2000" b="1" dirty="0" smtClean="0">
                <a:cs typeface="Times New Roman" panose="02020603050405020304" pitchFamily="18" charset="0"/>
              </a:rPr>
              <a:t>телефон (846) 933-15-17</a:t>
            </a:r>
            <a:endParaRPr lang="ru-RU" sz="2000" b="1" dirty="0"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827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064" y="1557947"/>
            <a:ext cx="39959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     Основные требования:</a:t>
            </a:r>
          </a:p>
          <a:p>
            <a:endParaRPr lang="ru-RU" b="1" dirty="0"/>
          </a:p>
          <a:p>
            <a:pPr marL="285750" indent="-285750">
              <a:buFontTx/>
              <a:buChar char="-"/>
            </a:pPr>
            <a:r>
              <a:rPr lang="ru-RU" dirty="0" err="1"/>
              <a:t>Софинансирование</a:t>
            </a:r>
            <a:r>
              <a:rPr lang="ru-RU" dirty="0"/>
              <a:t> проекта физическими или юридическими лицами в размере от 7% </a:t>
            </a:r>
          </a:p>
          <a:p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 err="1"/>
              <a:t>Софинансирование</a:t>
            </a:r>
            <a:r>
              <a:rPr lang="ru-RU" dirty="0"/>
              <a:t> проекта из бюджета муниципального образования в размере от 1 </a:t>
            </a:r>
            <a:r>
              <a:rPr lang="ru-RU" dirty="0" smtClean="0"/>
              <a:t>%                 (в Кировском внутригородском районе размер </a:t>
            </a:r>
            <a:r>
              <a:rPr lang="ru-RU" dirty="0" err="1" smtClean="0"/>
              <a:t>софинансирования</a:t>
            </a:r>
            <a:r>
              <a:rPr lang="ru-RU" dirty="0" smtClean="0"/>
              <a:t> МО 7%)</a:t>
            </a:r>
          </a:p>
          <a:p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 err="1"/>
              <a:t>Софинансирование</a:t>
            </a:r>
            <a:r>
              <a:rPr lang="ru-RU" dirty="0"/>
              <a:t> из бюджета Самарской области – до 92 %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0C35D2B-E395-40D4-8E02-7F085B89D9C5}"/>
              </a:ext>
            </a:extLst>
          </p:cNvPr>
          <p:cNvSpPr txBox="1"/>
          <p:nvPr/>
        </p:nvSpPr>
        <p:spPr>
          <a:xfrm>
            <a:off x="1187624" y="354722"/>
            <a:ext cx="7601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cs typeface="Times New Roman" panose="02020603050405020304" pitchFamily="18" charset="0"/>
              </a:rPr>
              <a:t>Программа поддержки инициатив населения Самарской области</a:t>
            </a:r>
          </a:p>
          <a:p>
            <a:r>
              <a:rPr lang="ru-RU" sz="2000" b="1" dirty="0"/>
              <a:t>(Губернаторский проект «</a:t>
            </a:r>
            <a:r>
              <a:rPr lang="ru-RU" sz="2000" b="1" dirty="0" err="1"/>
              <a:t>СОдействие</a:t>
            </a:r>
            <a:r>
              <a:rPr lang="ru-RU" sz="2000" b="1" dirty="0"/>
              <a:t>»)</a:t>
            </a:r>
          </a:p>
          <a:p>
            <a:endParaRPr lang="ru-RU" sz="2000" b="1" dirty="0"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96C95A32-4F08-4FD8-A619-AB3CCABBED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" r="8334"/>
          <a:stretch/>
        </p:blipFill>
        <p:spPr>
          <a:xfrm>
            <a:off x="323528" y="1653921"/>
            <a:ext cx="4759224" cy="40793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0" y="95437"/>
            <a:ext cx="594756" cy="1008112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0" y="1268760"/>
            <a:ext cx="9144000" cy="0"/>
          </a:xfrm>
          <a:prstGeom prst="line">
            <a:avLst/>
          </a:prstGeom>
          <a:ln w="63500">
            <a:solidFill>
              <a:schemeClr val="bg1"/>
            </a:solidFill>
          </a:ln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0C35D2B-E395-40D4-8E02-7F085B89D9C5}"/>
              </a:ext>
            </a:extLst>
          </p:cNvPr>
          <p:cNvSpPr txBox="1"/>
          <p:nvPr/>
        </p:nvSpPr>
        <p:spPr>
          <a:xfrm>
            <a:off x="1187624" y="354722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cs typeface="Times New Roman" panose="02020603050405020304" pitchFamily="18" charset="0"/>
              </a:rPr>
              <a:t>Проекты Кировского внутригородского района </a:t>
            </a:r>
            <a:r>
              <a:rPr lang="ru-RU" sz="2000" b="1" dirty="0" err="1" smtClean="0">
                <a:cs typeface="Times New Roman" panose="02020603050405020304" pitchFamily="18" charset="0"/>
              </a:rPr>
              <a:t>г.о.Самара</a:t>
            </a:r>
            <a:endParaRPr lang="ru-RU" sz="2000" b="1" dirty="0">
              <a:cs typeface="Times New Roman" panose="02020603050405020304" pitchFamily="18" charset="0"/>
            </a:endParaRPr>
          </a:p>
          <a:p>
            <a:r>
              <a:rPr lang="ru-RU" sz="2000" b="1" dirty="0"/>
              <a:t>(Губернаторский проект «</a:t>
            </a:r>
            <a:r>
              <a:rPr lang="ru-RU" sz="2000" b="1" dirty="0" err="1"/>
              <a:t>СОдействие</a:t>
            </a:r>
            <a:r>
              <a:rPr lang="ru-RU" sz="2000" b="1" dirty="0" smtClean="0"/>
              <a:t>»), реализованные в 2019 году</a:t>
            </a:r>
            <a:endParaRPr lang="ru-RU" sz="2000" b="1" dirty="0"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0" y="95437"/>
            <a:ext cx="594756" cy="1008112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285520"/>
              </p:ext>
            </p:extLst>
          </p:nvPr>
        </p:nvGraphicFramePr>
        <p:xfrm>
          <a:off x="251520" y="1196752"/>
          <a:ext cx="8537961" cy="49656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040"/>
                <a:gridCol w="1584176"/>
                <a:gridCol w="1573336"/>
                <a:gridCol w="946944"/>
                <a:gridCol w="1296144"/>
                <a:gridCol w="773514"/>
                <a:gridCol w="805879"/>
                <a:gridCol w="1197928"/>
              </a:tblGrid>
              <a:tr h="22130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Адрес общественного проекта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Наименование общественного проекта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Общая стоимость проекта, </a:t>
                      </a:r>
                      <a:r>
                        <a:rPr lang="ru-RU" sz="11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тыс.руб</a:t>
                      </a: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Софинансирование</a:t>
                      </a: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областного бюджета, </a:t>
                      </a:r>
                      <a:r>
                        <a:rPr lang="ru-RU" sz="11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тыс.руб</a:t>
                      </a: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Софинансирование</a:t>
                      </a: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жителей, </a:t>
                      </a:r>
                      <a:r>
                        <a:rPr lang="ru-RU" sz="11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тыс.руб</a:t>
                      </a: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Софинансирование</a:t>
                      </a: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внутригородского района, </a:t>
                      </a:r>
                      <a:r>
                        <a:rPr lang="ru-RU" sz="11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тыс.руб</a:t>
                      </a: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>
                    <a:solidFill>
                      <a:schemeClr val="accent1"/>
                    </a:solidFill>
                  </a:tcPr>
                </a:tc>
              </a:tr>
              <a:tr h="2608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Физические лица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Юридические лица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06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 ул. Стара Загора, д.142, д.142Б, д.156.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Благоустройство детской спортивной площадки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6268,743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5203,056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 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626,875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438,812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</a:tr>
              <a:tr h="4731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ул. Демократическая д.130 кор.4  п.Гагаринский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Детская площадка «Гагаринская»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283,000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243,380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19,810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19,810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</a:tr>
              <a:tr h="5519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 пр. Кирова, д.399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Парковки вместо грязи. Устройство парковочных мест и ремонт проезда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925,000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795,500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64,750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64,750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</a:tr>
              <a:tr h="4245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ул.Алма-Атинская, д.82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Площадка для выгула собак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500,000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430,000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35,000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35,000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</a:tr>
              <a:tr h="4791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ул. Путейская, д.39, Енисейская, д.55, д.57, д.57а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Размещение площадки для игр детей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2211,140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1901,582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154,779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154,779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</a:tr>
              <a:tr h="400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п. Бортмехаников, ул. Бортмехаников, д.22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Размещение площадки для игр детей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400,000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344,000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28,000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28,000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</a:tr>
              <a:tr h="4245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пр. Металлургов,  д.10а, д.10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Размещение площадки для игр детей «Алиса в стране чудес»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1686,840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1450,682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118,079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118,079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</a:tr>
              <a:tr h="3798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пр. Кирова, д.307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Цветники у дома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396,730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341,188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27,771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27,771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</a:tr>
              <a:tr h="144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 пр. Кирова, д.399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Спортплощадка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1542,000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1290,000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144,060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107,940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</a:tr>
              <a:tr h="21229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 rowSpan="2" gridSpan="2"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ИТОГО: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b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14213,453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11999,388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200,889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1018,235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effectLst/>
                        </a:rPr>
                        <a:t>994,941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b"/>
                </a:tc>
              </a:tr>
              <a:tr h="1880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1219,124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54" marR="5154" marT="5154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39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303330"/>
            <a:ext cx="7560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Дворовые территории в проекте «</a:t>
            </a:r>
            <a:r>
              <a:rPr lang="ru-RU" sz="2200" b="1" dirty="0" err="1" smtClean="0"/>
              <a:t>СОдействие</a:t>
            </a:r>
            <a:r>
              <a:rPr lang="ru-RU" sz="2200" b="1" dirty="0" smtClean="0"/>
              <a:t>»</a:t>
            </a:r>
            <a:endParaRPr lang="ru-RU" sz="2200" b="1" dirty="0" smtClean="0">
              <a:cs typeface="Times New Roman" panose="02020603050405020304" pitchFamily="18" charset="0"/>
            </a:endParaRPr>
          </a:p>
          <a:p>
            <a:r>
              <a:rPr lang="ru-RU" sz="2200" b="1" dirty="0" smtClean="0"/>
              <a:t>пр. Металлургов, 10 «Алиса в стране чудес», 2019</a:t>
            </a:r>
            <a:endParaRPr lang="ru-RU" sz="2200" b="1" dirty="0"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="" xmlns:a16="http://schemas.microsoft.com/office/drawing/2014/main" id="{FF500696-4EF0-4D34-AB8D-832984081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628800"/>
            <a:ext cx="3024336" cy="22682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0" y="95437"/>
            <a:ext cx="594756" cy="100811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268760"/>
            <a:ext cx="9144000" cy="0"/>
          </a:xfrm>
          <a:prstGeom prst="line">
            <a:avLst/>
          </a:prstGeom>
          <a:ln w="63500">
            <a:solidFill>
              <a:schemeClr val="bg1"/>
            </a:solidFill>
          </a:ln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62604" y="1476073"/>
            <a:ext cx="435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Инициативная группа и презентация проекта на собрании жителей в 2018 году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8" r="4262" b="20876"/>
          <a:stretch/>
        </p:blipFill>
        <p:spPr>
          <a:xfrm>
            <a:off x="402442" y="2132856"/>
            <a:ext cx="5249678" cy="4032448"/>
          </a:xfrm>
          <a:prstGeom prst="rect">
            <a:avLst/>
          </a:prstGeom>
        </p:spPr>
      </p:pic>
      <p:pic>
        <p:nvPicPr>
          <p:cNvPr id="11" name="Picture 2" descr="F:\Тимофеева\Фото Содействие 2019\7 Алиса в стране чудес, ул. Металлургов 10 а\БЫЛО, Металлургов 10 а (3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" b="6852"/>
          <a:stretch/>
        </p:blipFill>
        <p:spPr bwMode="auto">
          <a:xfrm>
            <a:off x="5796136" y="4180648"/>
            <a:ext cx="3024336" cy="198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68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0" y="95437"/>
            <a:ext cx="594756" cy="100811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268760"/>
            <a:ext cx="9144000" cy="0"/>
          </a:xfrm>
          <a:prstGeom prst="line">
            <a:avLst/>
          </a:prstGeom>
          <a:ln w="63500">
            <a:solidFill>
              <a:schemeClr val="bg1"/>
            </a:solidFill>
          </a:ln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520" y="1453813"/>
            <a:ext cx="4209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Реализация проекта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pic>
        <p:nvPicPr>
          <p:cNvPr id="23" name="Picture 5" descr="F:\Тимофеева\Фото Содействие 2019\7 Алиса в стране чудес, ул. Металлургов 10 а\СТАЛО, Металлургов 10 а (6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7" r="2030" b="1"/>
          <a:stretch/>
        </p:blipFill>
        <p:spPr bwMode="auto">
          <a:xfrm>
            <a:off x="4272165" y="3933056"/>
            <a:ext cx="4569922" cy="234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Тимофеева\Фото Содействие 2019\7 Алиса в стране чудес, ул. Металлургов 10 а\СТАЛО, Металлургов 10 а (4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" t="28402" b="11488"/>
          <a:stretch/>
        </p:blipFill>
        <p:spPr bwMode="auto">
          <a:xfrm>
            <a:off x="4272165" y="1582053"/>
            <a:ext cx="4569922" cy="225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03648" y="303330"/>
            <a:ext cx="7560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Дворовые территории в проекте «</a:t>
            </a:r>
            <a:r>
              <a:rPr lang="ru-RU" sz="2200" b="1" dirty="0" err="1" smtClean="0"/>
              <a:t>СОдействие</a:t>
            </a:r>
            <a:r>
              <a:rPr lang="ru-RU" sz="2200" b="1" dirty="0" smtClean="0"/>
              <a:t>»</a:t>
            </a:r>
            <a:endParaRPr lang="ru-RU" sz="2200" b="1" dirty="0" smtClean="0">
              <a:cs typeface="Times New Roman" panose="02020603050405020304" pitchFamily="18" charset="0"/>
            </a:endParaRPr>
          </a:p>
          <a:p>
            <a:r>
              <a:rPr lang="ru-RU" sz="2200" b="1" dirty="0" smtClean="0"/>
              <a:t>пр. Металлургов, 10 «Алиса в стране чудес», 2019</a:t>
            </a:r>
            <a:endParaRPr lang="ru-RU" sz="2200" b="1" dirty="0"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7" b="11350"/>
          <a:stretch/>
        </p:blipFill>
        <p:spPr>
          <a:xfrm>
            <a:off x="251520" y="4005064"/>
            <a:ext cx="3869327" cy="22569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49" y="1753533"/>
            <a:ext cx="2155712" cy="215571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755"/>
          <a:stretch/>
        </p:blipFill>
        <p:spPr>
          <a:xfrm>
            <a:off x="2543056" y="1751330"/>
            <a:ext cx="1573850" cy="215791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70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0" y="95437"/>
            <a:ext cx="594756" cy="100811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268760"/>
            <a:ext cx="9144000" cy="0"/>
          </a:xfrm>
          <a:prstGeom prst="line">
            <a:avLst/>
          </a:prstGeom>
          <a:ln w="63500">
            <a:solidFill>
              <a:schemeClr val="bg1"/>
            </a:solidFill>
          </a:ln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4116" y="1412776"/>
            <a:ext cx="4209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Было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9327" y="1434262"/>
            <a:ext cx="4084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Стало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03648" y="303330"/>
            <a:ext cx="7560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Территории частного сектора в проекте «</a:t>
            </a:r>
            <a:r>
              <a:rPr lang="ru-RU" sz="2200" b="1" dirty="0" err="1" smtClean="0"/>
              <a:t>СОдействие</a:t>
            </a:r>
            <a:r>
              <a:rPr lang="ru-RU" sz="2200" b="1" dirty="0" smtClean="0"/>
              <a:t>»</a:t>
            </a:r>
            <a:endParaRPr lang="ru-RU" sz="2200" b="1" dirty="0" smtClean="0">
              <a:cs typeface="Times New Roman" panose="02020603050405020304" pitchFamily="18" charset="0"/>
            </a:endParaRPr>
          </a:p>
          <a:p>
            <a:r>
              <a:rPr lang="ru-RU" sz="2200" b="1" dirty="0" smtClean="0"/>
              <a:t>Поселок Бортмехаников, 2019</a:t>
            </a:r>
            <a:endParaRPr lang="ru-RU" sz="2200" b="1" dirty="0">
              <a:cs typeface="Times New Roman" panose="02020603050405020304" pitchFamily="18" charset="0"/>
            </a:endParaRPr>
          </a:p>
        </p:txBody>
      </p:sp>
      <p:pic>
        <p:nvPicPr>
          <p:cNvPr id="16386" name="Picture 2" descr="F:\Тимофеева\! Содействие\2019 СОдействие\7-Бортмехаников+\фото\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2" b="23031"/>
          <a:stretch/>
        </p:blipFill>
        <p:spPr bwMode="auto">
          <a:xfrm>
            <a:off x="362604" y="1751330"/>
            <a:ext cx="3389372" cy="200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F:\Тимофеева\! Содействие\2019 СОдействие\7-Бортмехаников+\фото\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6" r="-542" b="12744"/>
          <a:stretch/>
        </p:blipFill>
        <p:spPr bwMode="auto">
          <a:xfrm>
            <a:off x="366043" y="4003000"/>
            <a:ext cx="3434458" cy="182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:\KGS\!СОдействие\СОдействие 2018-2019\Заявки\7-Бортмехаников 22+\фото\00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24"/>
          <a:stretch/>
        </p:blipFill>
        <p:spPr bwMode="auto">
          <a:xfrm>
            <a:off x="4104450" y="1779454"/>
            <a:ext cx="4719510" cy="40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02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0" y="95437"/>
            <a:ext cx="594756" cy="100811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268760"/>
            <a:ext cx="9144000" cy="0"/>
          </a:xfrm>
          <a:prstGeom prst="line">
            <a:avLst/>
          </a:prstGeom>
          <a:ln w="63500">
            <a:solidFill>
              <a:schemeClr val="bg1"/>
            </a:solidFill>
          </a:ln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2604" y="1412776"/>
            <a:ext cx="4209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Подготовка территории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5427" y="1434262"/>
            <a:ext cx="4084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Открытие площадки 09.08.2019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03648" y="303330"/>
            <a:ext cx="7560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Территории частного сектора в проекте «</a:t>
            </a:r>
            <a:r>
              <a:rPr lang="ru-RU" sz="2200" b="1" dirty="0" err="1" smtClean="0"/>
              <a:t>СОдействие</a:t>
            </a:r>
            <a:r>
              <a:rPr lang="ru-RU" sz="2200" b="1" dirty="0" smtClean="0"/>
              <a:t>»</a:t>
            </a:r>
            <a:endParaRPr lang="ru-RU" sz="2200" b="1" dirty="0" smtClean="0">
              <a:cs typeface="Times New Roman" panose="02020603050405020304" pitchFamily="18" charset="0"/>
            </a:endParaRPr>
          </a:p>
          <a:p>
            <a:r>
              <a:rPr lang="ru-RU" sz="2200" b="1" dirty="0" smtClean="0"/>
              <a:t>Поселок Бортмехаников, 2019</a:t>
            </a:r>
            <a:endParaRPr lang="ru-RU" sz="2200" b="1" dirty="0"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5"/>
          <a:stretch/>
        </p:blipFill>
        <p:spPr>
          <a:xfrm>
            <a:off x="4632689" y="1772816"/>
            <a:ext cx="4115775" cy="43355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3" r="996" b="13626"/>
          <a:stretch/>
        </p:blipFill>
        <p:spPr>
          <a:xfrm>
            <a:off x="496778" y="1777638"/>
            <a:ext cx="3689414" cy="21677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t="28356" r="2358"/>
          <a:stretch/>
        </p:blipFill>
        <p:spPr>
          <a:xfrm>
            <a:off x="476890" y="4057650"/>
            <a:ext cx="3689414" cy="205073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26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0" y="95437"/>
            <a:ext cx="594756" cy="100811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268760"/>
            <a:ext cx="9144000" cy="0"/>
          </a:xfrm>
          <a:prstGeom prst="line">
            <a:avLst/>
          </a:prstGeom>
          <a:ln w="63500">
            <a:solidFill>
              <a:schemeClr val="bg1"/>
            </a:solidFill>
          </a:ln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75871" y="1464107"/>
            <a:ext cx="4209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Собрание жителей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3648" y="332656"/>
            <a:ext cx="7560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Площадка для выгула собак в проекте «</a:t>
            </a:r>
            <a:r>
              <a:rPr lang="ru-RU" sz="2200" b="1" dirty="0" err="1" smtClean="0"/>
              <a:t>СОдействие</a:t>
            </a:r>
            <a:r>
              <a:rPr lang="ru-RU" sz="2200" b="1" dirty="0" smtClean="0"/>
              <a:t>»</a:t>
            </a:r>
          </a:p>
          <a:p>
            <a:r>
              <a:rPr lang="ru-RU" sz="2200" b="1" dirty="0" smtClean="0">
                <a:cs typeface="Times New Roman" panose="02020603050405020304" pitchFamily="18" charset="0"/>
              </a:rPr>
              <a:t>2019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" t="30051" r="12578" b="14253"/>
          <a:stretch/>
        </p:blipFill>
        <p:spPr>
          <a:xfrm>
            <a:off x="6275871" y="1802661"/>
            <a:ext cx="2688617" cy="138640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75871" y="3289568"/>
            <a:ext cx="3630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Субботники жителей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1" r="15050"/>
          <a:stretch/>
        </p:blipFill>
        <p:spPr>
          <a:xfrm>
            <a:off x="6266683" y="3714750"/>
            <a:ext cx="2697805" cy="184018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3" r="33642" b="18072"/>
          <a:stretch/>
        </p:blipFill>
        <p:spPr>
          <a:xfrm>
            <a:off x="323528" y="1802661"/>
            <a:ext cx="5808712" cy="375227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1520" y="1444568"/>
            <a:ext cx="5299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Инициативная группа на площадке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38893-3DE2-4B8E-B368-341EF4516D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218968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6350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4169</TotalTime>
  <Words>1335</Words>
  <Application>Microsoft Office PowerPoint</Application>
  <PresentationFormat>Экран (4:3)</PresentationFormat>
  <Paragraphs>328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Ерофеева Юлия Вячеславовна</dc:creator>
  <cp:lastModifiedBy>Кужанбаева Анна Геннадьевна</cp:lastModifiedBy>
  <cp:revision>434</cp:revision>
  <cp:lastPrinted>2017-04-06T08:48:58Z</cp:lastPrinted>
  <dcterms:created xsi:type="dcterms:W3CDTF">2017-01-16T12:40:41Z</dcterms:created>
  <dcterms:modified xsi:type="dcterms:W3CDTF">2020-09-22T13:32:51Z</dcterms:modified>
</cp:coreProperties>
</file>